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6" r:id="rId2"/>
    <p:sldId id="258" r:id="rId3"/>
    <p:sldId id="260" r:id="rId4"/>
    <p:sldId id="289" r:id="rId5"/>
    <p:sldId id="284" r:id="rId6"/>
    <p:sldId id="261" r:id="rId7"/>
    <p:sldId id="262" r:id="rId8"/>
    <p:sldId id="290" r:id="rId9"/>
    <p:sldId id="278" r:id="rId10"/>
    <p:sldId id="265" r:id="rId11"/>
    <p:sldId id="291" r:id="rId12"/>
    <p:sldId id="271" r:id="rId13"/>
    <p:sldId id="263" r:id="rId1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FFFFCC"/>
    <a:srgbClr val="C89E60"/>
    <a:srgbClr val="FF0066"/>
    <a:srgbClr val="B38475"/>
    <a:srgbClr val="990033"/>
    <a:srgbClr val="009900"/>
    <a:srgbClr val="008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615" autoAdjust="0"/>
    <p:restoredTop sz="86460" autoAdjust="0"/>
  </p:normalViewPr>
  <p:slideViewPr>
    <p:cSldViewPr>
      <p:cViewPr varScale="1">
        <p:scale>
          <a:sx n="64" d="100"/>
          <a:sy n="64" d="100"/>
        </p:scale>
        <p:origin x="-30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50" y="4731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1A0F9F71-61E8-4DF8-8EF5-62D0703E635D}" type="datetimeFigureOut">
              <a:rPr lang="ru-RU"/>
              <a:pPr>
                <a:defRPr/>
              </a:pPr>
              <a:t>30.06.2010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B067BD3C-1FC9-4B88-8726-9F3A099F4D9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277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EB20140-9663-4240-93C3-24D302CD02FB}" type="slidenum">
              <a:rPr lang="ru-RU" smtClean="0"/>
              <a:pPr/>
              <a:t>9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C33D7D-375A-4BEB-865B-B5680AECD62F}" type="datetimeFigureOut">
              <a:rPr lang="ru-RU"/>
              <a:pPr>
                <a:defRPr/>
              </a:pPr>
              <a:t>30.06.2010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4C3910-5914-45C8-9838-DE081B6535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778EC-45A0-43A2-B3EB-FA1617626706}" type="datetimeFigureOut">
              <a:rPr lang="ru-RU"/>
              <a:pPr>
                <a:defRPr/>
              </a:pPr>
              <a:t>30.06.2010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8290FA-9894-4DF0-8FCB-A189BA9529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A2D7A1-905D-4BA3-BDE6-0081EA98D6C0}" type="datetimeFigureOut">
              <a:rPr lang="ru-RU"/>
              <a:pPr>
                <a:defRPr/>
              </a:pPr>
              <a:t>30.06.2010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329C09-037B-499E-A328-D3950393199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B77B66-5E6A-4D0E-9B33-BA4033340CD3}" type="datetimeFigureOut">
              <a:rPr lang="ru-RU"/>
              <a:pPr>
                <a:defRPr/>
              </a:pPr>
              <a:t>30.06.2010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711E9C-6FEA-4B22-B190-80CDB013689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0B5765-EAA3-4D75-A712-D3AFF4DEC0D4}" type="datetimeFigureOut">
              <a:rPr lang="ru-RU"/>
              <a:pPr>
                <a:defRPr/>
              </a:pPr>
              <a:t>30.06.2010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F0347B-D242-43F6-8FAD-C2EAB9D8CBC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968310-2743-46B6-8512-8516A0EEE0EB}" type="datetimeFigureOut">
              <a:rPr lang="ru-RU"/>
              <a:pPr>
                <a:defRPr/>
              </a:pPr>
              <a:t>30.06.2010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E3A130-6D4A-4191-AFEE-8C37459FA8B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8F636D-51B2-421E-B64E-598A50A5746A}" type="datetimeFigureOut">
              <a:rPr lang="ru-RU"/>
              <a:pPr>
                <a:defRPr/>
              </a:pPr>
              <a:t>30.06.2010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7300A6-B039-448C-A02C-30F64E14DE0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78634A-1361-42F6-B8DD-975D6EA5A3BE}" type="datetimeFigureOut">
              <a:rPr lang="ru-RU"/>
              <a:pPr>
                <a:defRPr/>
              </a:pPr>
              <a:t>30.06.2010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11D218-FD6F-40B8-B082-7A92C2845B5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F4FF38-146A-4F3D-B9B9-0A76F7BFBFEE}" type="datetimeFigureOut">
              <a:rPr lang="ru-RU"/>
              <a:pPr>
                <a:defRPr/>
              </a:pPr>
              <a:t>30.06.2010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4284BF-2ECD-45D6-BB35-BFF53585829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CCD8C5-960D-474F-A27C-43CF31974FCB}" type="datetimeFigureOut">
              <a:rPr lang="ru-RU"/>
              <a:pPr>
                <a:defRPr/>
              </a:pPr>
              <a:t>30.06.2010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6F70BC-4D3E-4717-BF75-C27F8356BDE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F88C07-47B6-4AE7-8E8E-CE42A883B80D}" type="datetimeFigureOut">
              <a:rPr lang="ru-RU"/>
              <a:pPr>
                <a:defRPr/>
              </a:pPr>
              <a:t>30.06.2010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DBAFA9-C4A0-4A55-835E-EFC0C14F1D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018EB78-1FFF-40EE-B39C-F3C0A1CF184E}" type="datetimeFigureOut">
              <a:rPr lang="ru-RU"/>
              <a:pPr>
                <a:defRPr/>
              </a:pPr>
              <a:t>30.06.2010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8153F7F-94CB-4D46-9771-42A598A69F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EE7F2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74001">
              <a:srgbClr val="FF0000"/>
            </a:gs>
            <a:gs pos="82001">
              <a:srgbClr val="FBD49C"/>
            </a:gs>
            <a:gs pos="100000">
              <a:srgbClr val="FEE7F2"/>
            </a:gs>
          </a:gsLst>
          <a:path path="rect">
            <a:fillToRect l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571472" y="785794"/>
            <a:ext cx="5314960" cy="2786082"/>
          </a:xfrm>
        </p:spPr>
        <p:txBody>
          <a:bodyPr/>
          <a:lstStyle/>
          <a:p>
            <a:pPr eaLnBrk="1" hangingPunct="1">
              <a:defRPr/>
            </a:pPr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/>
            </a:r>
            <a:b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ВЕЛИКАЯ Отечественная война</a:t>
            </a:r>
            <a:b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endParaRPr lang="ru-RU" sz="5400" dirty="0"/>
          </a:p>
        </p:txBody>
      </p:sp>
      <p:sp>
        <p:nvSpPr>
          <p:cNvPr id="15" name="Подзаголовок 14"/>
          <p:cNvSpPr>
            <a:spLocks noGrp="1"/>
          </p:cNvSpPr>
          <p:nvPr>
            <p:ph type="subTitle" idx="1"/>
          </p:nvPr>
        </p:nvSpPr>
        <p:spPr>
          <a:xfrm>
            <a:off x="1371600" y="4286250"/>
            <a:ext cx="6400800" cy="1352550"/>
          </a:xfrm>
        </p:spPr>
        <p:txBody>
          <a:bodyPr/>
          <a:lstStyle/>
          <a:p>
            <a:pPr eaLnBrk="1" hangingPunct="1">
              <a:defRPr/>
            </a:pPr>
            <a:r>
              <a:rPr lang="ru-RU" sz="8800" b="1" dirty="0" smtClean="0"/>
              <a:t>1941 - 1945</a:t>
            </a:r>
            <a:endParaRPr lang="ru-RU" sz="8800" b="1" dirty="0"/>
          </a:p>
        </p:txBody>
      </p:sp>
      <p:pic>
        <p:nvPicPr>
          <p:cNvPr id="307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72188" y="142875"/>
            <a:ext cx="253365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691680" y="5949280"/>
            <a:ext cx="6480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  <a:t>Поэты о Великой </a:t>
            </a:r>
            <a:r>
              <a:rPr lang="ru-RU" sz="2400" b="1" dirty="0" err="1" smtClean="0">
                <a:solidFill>
                  <a:schemeClr val="accent1">
                    <a:lumMod val="50000"/>
                  </a:schemeClr>
                </a:solidFill>
              </a:rPr>
              <a:t>Отечечтвенной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  <a:t> Войне</a:t>
            </a: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2"/>
          <p:cNvSpPr>
            <a:spLocks noGrp="1"/>
          </p:cNvSpPr>
          <p:nvPr>
            <p:ph type="title"/>
          </p:nvPr>
        </p:nvSpPr>
        <p:spPr>
          <a:xfrm>
            <a:off x="428625" y="214313"/>
            <a:ext cx="3036888" cy="1285875"/>
          </a:xfrm>
        </p:spPr>
        <p:txBody>
          <a:bodyPr/>
          <a:lstStyle/>
          <a:p>
            <a:pPr eaLnBrk="1" hangingPunct="1"/>
            <a:r>
              <a:rPr lang="ru-RU" sz="4000" smtClean="0">
                <a:solidFill>
                  <a:srgbClr val="800000"/>
                </a:solidFill>
              </a:rPr>
              <a:t>Степан Щипачев</a:t>
            </a:r>
          </a:p>
        </p:txBody>
      </p:sp>
      <p:sp>
        <p:nvSpPr>
          <p:cNvPr id="4099" name="Содержимое 3"/>
          <p:cNvSpPr>
            <a:spLocks noGrp="1"/>
          </p:cNvSpPr>
          <p:nvPr>
            <p:ph idx="1"/>
          </p:nvPr>
        </p:nvSpPr>
        <p:spPr>
          <a:xfrm>
            <a:off x="3571875" y="285750"/>
            <a:ext cx="5326063" cy="5853113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sz="2600" dirty="0" smtClean="0"/>
              <a:t>            </a:t>
            </a:r>
            <a:r>
              <a:rPr lang="ru-RU" sz="2400" b="1" dirty="0" smtClean="0"/>
              <a:t>Степан Щипачев </a:t>
            </a:r>
            <a:r>
              <a:rPr lang="ru-RU" sz="2400" dirty="0" smtClean="0"/>
              <a:t>в военные годы работал корреспондентом газеты «За Родину», писал стихи, и одно из них, самое пронзительное, запечатлевшее последние пять минут, разделяющие мирное и военное время, опубликовано в томе «Поэты о войне»: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  <a:p>
            <a:pPr eaLnBrk="1" hangingPunct="1">
              <a:buFont typeface="Arial" charset="0"/>
              <a:buNone/>
            </a:pPr>
            <a:r>
              <a:rPr lang="ru-RU" sz="2200" b="1" i="1" dirty="0" smtClean="0"/>
              <a:t>     </a:t>
            </a:r>
            <a:r>
              <a:rPr lang="ru-RU" sz="2200" b="1" i="1" dirty="0" smtClean="0">
                <a:solidFill>
                  <a:srgbClr val="800000"/>
                </a:solidFill>
              </a:rPr>
              <a:t>Такою всё дышало тишиной, </a:t>
            </a:r>
            <a:br>
              <a:rPr lang="ru-RU" sz="2200" b="1" i="1" dirty="0" smtClean="0">
                <a:solidFill>
                  <a:srgbClr val="800000"/>
                </a:solidFill>
              </a:rPr>
            </a:br>
            <a:r>
              <a:rPr lang="ru-RU" sz="2200" b="1" i="1" dirty="0" smtClean="0">
                <a:solidFill>
                  <a:srgbClr val="800000"/>
                </a:solidFill>
              </a:rPr>
              <a:t>Что вся земля еще спала, казалось. </a:t>
            </a:r>
            <a:br>
              <a:rPr lang="ru-RU" sz="2200" b="1" i="1" dirty="0" smtClean="0">
                <a:solidFill>
                  <a:srgbClr val="800000"/>
                </a:solidFill>
              </a:rPr>
            </a:br>
            <a:r>
              <a:rPr lang="ru-RU" sz="2200" b="1" i="1" dirty="0" smtClean="0">
                <a:solidFill>
                  <a:srgbClr val="800000"/>
                </a:solidFill>
              </a:rPr>
              <a:t>Кто знал, что между миром и войной </a:t>
            </a:r>
            <a:br>
              <a:rPr lang="ru-RU" sz="2200" b="1" i="1" dirty="0" smtClean="0">
                <a:solidFill>
                  <a:srgbClr val="800000"/>
                </a:solidFill>
              </a:rPr>
            </a:br>
            <a:r>
              <a:rPr lang="ru-RU" sz="2200" b="1" i="1" dirty="0" smtClean="0">
                <a:solidFill>
                  <a:srgbClr val="800000"/>
                </a:solidFill>
              </a:rPr>
              <a:t>Всего каких-то пять минут</a:t>
            </a:r>
          </a:p>
          <a:p>
            <a:pPr eaLnBrk="1" hangingPunct="1">
              <a:buFont typeface="Arial" charset="0"/>
              <a:buNone/>
            </a:pPr>
            <a:r>
              <a:rPr lang="ru-RU" sz="2200" b="1" i="1" dirty="0" smtClean="0">
                <a:solidFill>
                  <a:srgbClr val="800000"/>
                </a:solidFill>
              </a:rPr>
              <a:t>                                                осталось!</a:t>
            </a:r>
          </a:p>
          <a:p>
            <a:pPr eaLnBrk="1" hangingPunct="1">
              <a:buFont typeface="Arial" charset="0"/>
              <a:buNone/>
            </a:pPr>
            <a:endParaRPr lang="ru-RU" sz="2000" dirty="0" smtClean="0"/>
          </a:p>
        </p:txBody>
      </p:sp>
      <p:pic>
        <p:nvPicPr>
          <p:cNvPr id="4101" name="Рисунок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3" y="1857375"/>
            <a:ext cx="2970212" cy="370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C041C"/>
            </a:gs>
            <a:gs pos="52000">
              <a:srgbClr val="FC041C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Рисунок 1" descr="http://s39.radikal.ru/i083/0809/97/ae88d9a588a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38" y="2000250"/>
            <a:ext cx="2095500" cy="270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Друнина Юлия Владимировна</a:t>
            </a:r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3000375" y="1285875"/>
            <a:ext cx="5357813" cy="374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r>
              <a:rPr lang="ru-RU" sz="3600" dirty="0">
                <a:latin typeface="Arial" pitchFamily="34" charset="0"/>
                <a:ea typeface="Calibri" pitchFamily="34" charset="0"/>
                <a:cs typeface="Times New Roman" pitchFamily="18" charset="0"/>
              </a:rPr>
              <a:t>(1924-1991) </a:t>
            </a:r>
          </a:p>
          <a:p>
            <a:pPr>
              <a:defRPr/>
            </a:pPr>
            <a:endParaRPr lang="ru-RU" sz="1400" dirty="0">
              <a:solidFill>
                <a:srgbClr val="0070C0"/>
              </a:solidFill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>
              <a:defRPr/>
            </a:pPr>
            <a:r>
              <a:rPr lang="ru-RU" sz="2000" b="1" dirty="0">
                <a:solidFill>
                  <a:schemeClr val="accent4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Родилась в Москве.</a:t>
            </a:r>
            <a:br>
              <a:rPr lang="ru-RU" sz="2000" b="1" dirty="0">
                <a:solidFill>
                  <a:schemeClr val="accent4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</a:br>
            <a:r>
              <a:rPr lang="ru-RU" sz="2000" b="1" dirty="0">
                <a:solidFill>
                  <a:schemeClr val="accent4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На войну ушла десятиклассницей. </a:t>
            </a:r>
            <a:br>
              <a:rPr lang="ru-RU" sz="2000" b="1" dirty="0">
                <a:solidFill>
                  <a:schemeClr val="accent4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</a:br>
            <a:r>
              <a:rPr lang="ru-RU" sz="2000" b="1" dirty="0">
                <a:solidFill>
                  <a:schemeClr val="accent4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Награждена орденом Боевого Красного Знамени и медалью «За отвагу».</a:t>
            </a:r>
          </a:p>
          <a:p>
            <a:pPr>
              <a:defRPr/>
            </a:pPr>
            <a:endParaRPr lang="ru-RU" sz="2000" dirty="0">
              <a:solidFill>
                <a:srgbClr val="0070C0"/>
              </a:solidFill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>
              <a:defRPr/>
            </a:pPr>
            <a:endParaRPr lang="ru-RU" sz="2000" dirty="0">
              <a:solidFill>
                <a:srgbClr val="0070C0"/>
              </a:solidFill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>
              <a:defRPr/>
            </a:pPr>
            <a:endParaRPr lang="ru-RU" sz="2000" dirty="0">
              <a:solidFill>
                <a:srgbClr val="0070C0"/>
              </a:solidFill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>
              <a:defRPr/>
            </a:pPr>
            <a:endParaRPr lang="ru-RU" sz="2000" dirty="0">
              <a:solidFill>
                <a:srgbClr val="0070C0"/>
              </a:solidFill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>
              <a:defRPr/>
            </a:pPr>
            <a:endParaRPr lang="ru-RU" sz="900" dirty="0">
              <a:latin typeface="Arial" pitchFamily="34" charset="0"/>
              <a:cs typeface="Arial" pitchFamily="34" charset="0"/>
            </a:endParaRPr>
          </a:p>
          <a:p>
            <a:pPr eaLnBrk="0" hangingPunct="0">
              <a:defRPr/>
            </a:pP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/>
        </p:nvGraphicFramePr>
        <p:xfrm>
          <a:off x="3071813" y="3714750"/>
          <a:ext cx="5286412" cy="2428892"/>
        </p:xfrm>
        <a:graphic>
          <a:graphicData uri="http://schemas.openxmlformats.org/drawingml/2006/table">
            <a:tbl>
              <a:tblPr/>
              <a:tblGrid>
                <a:gridCol w="230246"/>
                <a:gridCol w="5056166"/>
              </a:tblGrid>
              <a:tr h="2428892">
                <a:tc>
                  <a:txBody>
                    <a:bodyPr/>
                    <a:lstStyle/>
                    <a:p>
                      <a:endParaRPr lang="ru-RU" sz="1700" dirty="0"/>
                    </a:p>
                  </a:txBody>
                  <a:tcPr marL="88419" marR="88419" marT="44210" marB="4421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/>
                        <a:t>Я </a:t>
                      </a:r>
                      <a:r>
                        <a:rPr lang="ru-RU" sz="2000" b="1" dirty="0"/>
                        <a:t>родом не из детства — из войны. </a:t>
                      </a:r>
                      <a:endParaRPr lang="ru-RU" sz="2000" b="1" dirty="0" smtClean="0"/>
                    </a:p>
                    <a:p>
                      <a:r>
                        <a:rPr lang="ru-RU" sz="2000" b="1" dirty="0" smtClean="0"/>
                        <a:t>И </a:t>
                      </a:r>
                      <a:r>
                        <a:rPr lang="ru-RU" sz="2000" b="1" dirty="0"/>
                        <a:t>потому, наверное, дороже, </a:t>
                      </a:r>
                      <a:endParaRPr lang="ru-RU" sz="2000" b="1" dirty="0" smtClean="0"/>
                    </a:p>
                    <a:p>
                      <a:r>
                        <a:rPr lang="ru-RU" sz="2000" b="1" dirty="0" smtClean="0"/>
                        <a:t>Чем </a:t>
                      </a:r>
                      <a:r>
                        <a:rPr lang="ru-RU" sz="2000" b="1" dirty="0"/>
                        <a:t>ты, ценю я радость тишины </a:t>
                      </a:r>
                      <a:endParaRPr lang="ru-RU" sz="2000" b="1" dirty="0" smtClean="0"/>
                    </a:p>
                    <a:p>
                      <a:r>
                        <a:rPr lang="ru-RU" sz="2000" b="1" dirty="0" smtClean="0"/>
                        <a:t>И </a:t>
                      </a:r>
                      <a:r>
                        <a:rPr lang="ru-RU" sz="2000" b="1" dirty="0"/>
                        <a:t>каждый новый день, что мною </a:t>
                      </a:r>
                      <a:r>
                        <a:rPr lang="ru-RU" sz="2000" b="1" dirty="0" smtClean="0"/>
                        <a:t>прожит…</a:t>
                      </a:r>
                    </a:p>
                    <a:p>
                      <a:endParaRPr lang="ru-RU" sz="2000" b="1" dirty="0" smtClean="0"/>
                    </a:p>
                    <a:p>
                      <a:r>
                        <a:rPr lang="ru-RU" sz="2000" b="1" dirty="0" smtClean="0"/>
                        <a:t>Я </a:t>
                      </a:r>
                      <a:r>
                        <a:rPr lang="ru-RU" sz="2000" b="1" dirty="0"/>
                        <a:t>родом не из детства — из войны. </a:t>
                      </a:r>
                      <a:endParaRPr lang="ru-RU" sz="2000" b="1" dirty="0" smtClean="0"/>
                    </a:p>
                    <a:p>
                      <a:r>
                        <a:rPr lang="ru-RU" sz="2000" b="1" dirty="0" smtClean="0"/>
                        <a:t>Прости </a:t>
                      </a:r>
                      <a:r>
                        <a:rPr lang="ru-RU" sz="2000" b="1" dirty="0"/>
                        <a:t>меня — в том нет моей вины...</a:t>
                      </a:r>
                    </a:p>
                  </a:txBody>
                  <a:tcPr marL="88419" marR="88419" marT="44210" marB="4421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38" y="1357313"/>
            <a:ext cx="6657975" cy="505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1938" y="142875"/>
            <a:ext cx="4497387" cy="637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B049"/>
            </a:gs>
            <a:gs pos="13000">
              <a:srgbClr val="F8B049"/>
            </a:gs>
            <a:gs pos="21001">
              <a:srgbClr val="F8B049"/>
            </a:gs>
            <a:gs pos="49001">
              <a:srgbClr val="FC9FCB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6"/>
          <p:cNvSpPr txBox="1">
            <a:spLocks noChangeArrowheads="1"/>
          </p:cNvSpPr>
          <p:nvPr/>
        </p:nvSpPr>
        <p:spPr bwMode="auto">
          <a:xfrm>
            <a:off x="214313" y="1285875"/>
            <a:ext cx="9786937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/>
              <a:t>  </a:t>
            </a:r>
            <a:r>
              <a:rPr lang="ru-RU" sz="3200" b="1" i="1">
                <a:solidFill>
                  <a:srgbClr val="800000"/>
                </a:solidFill>
              </a:rPr>
              <a:t>Я только раз видала рукопашный.</a:t>
            </a:r>
          </a:p>
          <a:p>
            <a:r>
              <a:rPr lang="ru-RU" sz="3200" b="1" i="1">
                <a:solidFill>
                  <a:srgbClr val="800000"/>
                </a:solidFill>
              </a:rPr>
              <a:t> Раз наяву. И тысячу во сне.</a:t>
            </a:r>
          </a:p>
          <a:p>
            <a:r>
              <a:rPr lang="ru-RU" sz="3200" b="1" i="1">
                <a:solidFill>
                  <a:srgbClr val="800000"/>
                </a:solidFill>
              </a:rPr>
              <a:t> Кто говорит, что на войне не страшно,</a:t>
            </a:r>
          </a:p>
          <a:p>
            <a:r>
              <a:rPr lang="ru-RU" sz="3200" b="1" i="1">
                <a:solidFill>
                  <a:srgbClr val="800000"/>
                </a:solidFill>
              </a:rPr>
              <a:t> Тот ничего не знает о войне.</a:t>
            </a:r>
          </a:p>
        </p:txBody>
      </p:sp>
      <p:pic>
        <p:nvPicPr>
          <p:cNvPr id="3" name="Picture 2" descr="1235141426_vov_1941_1945_1000-43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3861048"/>
            <a:ext cx="3143250" cy="2357438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700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39862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008000"/>
                </a:solidFill>
              </a:rPr>
              <a:t>Константин Михайлович Симонов</a:t>
            </a:r>
            <a:br>
              <a:rPr lang="ru-RU" b="1" dirty="0" smtClean="0">
                <a:solidFill>
                  <a:srgbClr val="008000"/>
                </a:solidFill>
              </a:rPr>
            </a:br>
            <a:r>
              <a:rPr lang="ru-RU" b="1" dirty="0" smtClean="0">
                <a:solidFill>
                  <a:srgbClr val="008000"/>
                </a:solidFill>
              </a:rPr>
              <a:t>(1915-1979)</a:t>
            </a:r>
            <a:br>
              <a:rPr lang="ru-RU" b="1" dirty="0" smtClean="0">
                <a:solidFill>
                  <a:srgbClr val="008000"/>
                </a:solidFill>
              </a:rPr>
            </a:br>
            <a:endParaRPr lang="ru-RU" dirty="0" smtClean="0">
              <a:solidFill>
                <a:srgbClr val="008000"/>
              </a:solidFill>
            </a:endParaRPr>
          </a:p>
        </p:txBody>
      </p:sp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3" y="1928813"/>
            <a:ext cx="2532062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4" name="Прямоугольник 3"/>
          <p:cNvSpPr>
            <a:spLocks noChangeArrowheads="1"/>
          </p:cNvSpPr>
          <p:nvPr/>
        </p:nvSpPr>
        <p:spPr bwMode="auto">
          <a:xfrm>
            <a:off x="3429000" y="1785938"/>
            <a:ext cx="5429250" cy="397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alibri" pitchFamily="34" charset="0"/>
              </a:rPr>
              <a:t>                 </a:t>
            </a:r>
            <a:r>
              <a:rPr lang="ru-RU" sz="2800" b="1">
                <a:solidFill>
                  <a:srgbClr val="009900"/>
                </a:solidFill>
                <a:latin typeface="Calibri" pitchFamily="34" charset="0"/>
              </a:rPr>
              <a:t>Его стихи миллионы людей знали наизусть, за его романами охотились толстые журналы. «Всю жизнь любил он рисовать войну», - говорил Симонов о самом себе. Все четыре года Великой Отечественной войны Константин Симонов провел на передовой. </a:t>
            </a:r>
          </a:p>
        </p:txBody>
      </p:sp>
      <p:sp>
        <p:nvSpPr>
          <p:cNvPr id="15365" name="Rectangle 3"/>
          <p:cNvSpPr>
            <a:spLocks noChangeArrowheads="1"/>
          </p:cNvSpPr>
          <p:nvPr/>
        </p:nvSpPr>
        <p:spPr bwMode="auto">
          <a:xfrm>
            <a:off x="142875" y="5429250"/>
            <a:ext cx="3357563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tabLst>
                <a:tab pos="228600" algn="l"/>
              </a:tabLst>
            </a:pPr>
            <a:r>
              <a:rPr lang="ru-RU" sz="1400" b="1">
                <a:cs typeface="Times New Roman" pitchFamily="18" charset="0"/>
              </a:rPr>
              <a:t>«Можно научиться воевать, но привыкнуть к войне невозможно».</a:t>
            </a:r>
          </a:p>
          <a:p>
            <a:pPr>
              <a:tabLst>
                <a:tab pos="228600" algn="l"/>
              </a:tabLst>
            </a:pPr>
            <a:endParaRPr lang="ru-RU" sz="1400" b="1">
              <a:cs typeface="Times New Roman" pitchFamily="18" charset="0"/>
            </a:endParaRPr>
          </a:p>
          <a:p>
            <a:pPr>
              <a:tabLst>
                <a:tab pos="228600" algn="l"/>
              </a:tabLst>
            </a:pPr>
            <a:r>
              <a:rPr lang="ru-RU" sz="1400" b="1">
                <a:cs typeface="Times New Roman" pitchFamily="18" charset="0"/>
              </a:rPr>
              <a:t>                                           К. Симонов.</a:t>
            </a:r>
            <a:endParaRPr lang="ru-RU"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8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800000"/>
                </a:solidFill>
              </a:rPr>
              <a:t>Стихотворение Константина Симонова «Жди меня»</a:t>
            </a:r>
          </a:p>
        </p:txBody>
      </p:sp>
      <p:sp>
        <p:nvSpPr>
          <p:cNvPr id="16387" name="Прямоугольник 2"/>
          <p:cNvSpPr>
            <a:spLocks noChangeArrowheads="1"/>
          </p:cNvSpPr>
          <p:nvPr/>
        </p:nvSpPr>
        <p:spPr bwMode="auto">
          <a:xfrm>
            <a:off x="3357563" y="1428750"/>
            <a:ext cx="5429250" cy="504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>
                <a:latin typeface="Calibri" pitchFamily="34" charset="0"/>
              </a:rPr>
              <a:t>           </a:t>
            </a:r>
            <a:r>
              <a:rPr lang="ru-RU" sz="2200" b="1">
                <a:solidFill>
                  <a:srgbClr val="990033"/>
                </a:solidFill>
                <a:latin typeface="Calibri" pitchFamily="34" charset="0"/>
              </a:rPr>
              <a:t>Стихотворение К.Симонова «Жди меня» внушало веру и, словно молитва, спасало многие души и вселяло в них надежду: </a:t>
            </a:r>
            <a:r>
              <a:rPr lang="ru-RU" sz="2400" b="1">
                <a:solidFill>
                  <a:srgbClr val="990033"/>
                </a:solidFill>
                <a:latin typeface="Calibri" pitchFamily="34" charset="0"/>
              </a:rPr>
              <a:t/>
            </a:r>
            <a:br>
              <a:rPr lang="ru-RU" sz="2400" b="1">
                <a:solidFill>
                  <a:srgbClr val="990033"/>
                </a:solidFill>
                <a:latin typeface="Calibri" pitchFamily="34" charset="0"/>
              </a:rPr>
            </a:br>
            <a:r>
              <a:rPr lang="ru-RU" b="1">
                <a:solidFill>
                  <a:srgbClr val="990033"/>
                </a:solidFill>
                <a:latin typeface="Calibri" pitchFamily="34" charset="0"/>
              </a:rPr>
              <a:t/>
            </a:r>
            <a:br>
              <a:rPr lang="ru-RU" b="1">
                <a:solidFill>
                  <a:srgbClr val="990033"/>
                </a:solidFill>
                <a:latin typeface="Calibri" pitchFamily="34" charset="0"/>
              </a:rPr>
            </a:br>
            <a:r>
              <a:rPr lang="ru-RU" b="1">
                <a:solidFill>
                  <a:srgbClr val="990033"/>
                </a:solidFill>
                <a:latin typeface="Calibri" pitchFamily="34" charset="0"/>
              </a:rPr>
              <a:t>Жди меня, и я вернусь,</a:t>
            </a:r>
            <a:br>
              <a:rPr lang="ru-RU" b="1">
                <a:solidFill>
                  <a:srgbClr val="990033"/>
                </a:solidFill>
                <a:latin typeface="Calibri" pitchFamily="34" charset="0"/>
              </a:rPr>
            </a:br>
            <a:r>
              <a:rPr lang="ru-RU" b="1">
                <a:solidFill>
                  <a:srgbClr val="990033"/>
                </a:solidFill>
                <a:latin typeface="Calibri" pitchFamily="34" charset="0"/>
              </a:rPr>
              <a:t>Всем смертям назло.</a:t>
            </a:r>
            <a:br>
              <a:rPr lang="ru-RU" b="1">
                <a:solidFill>
                  <a:srgbClr val="990033"/>
                </a:solidFill>
                <a:latin typeface="Calibri" pitchFamily="34" charset="0"/>
              </a:rPr>
            </a:br>
            <a:r>
              <a:rPr lang="ru-RU" b="1">
                <a:solidFill>
                  <a:srgbClr val="990033"/>
                </a:solidFill>
                <a:latin typeface="Calibri" pitchFamily="34" charset="0"/>
              </a:rPr>
              <a:t>Кто не ждал меня, тот пусть</a:t>
            </a:r>
            <a:br>
              <a:rPr lang="ru-RU" b="1">
                <a:solidFill>
                  <a:srgbClr val="990033"/>
                </a:solidFill>
                <a:latin typeface="Calibri" pitchFamily="34" charset="0"/>
              </a:rPr>
            </a:br>
            <a:r>
              <a:rPr lang="ru-RU" b="1">
                <a:solidFill>
                  <a:srgbClr val="990033"/>
                </a:solidFill>
                <a:latin typeface="Calibri" pitchFamily="34" charset="0"/>
              </a:rPr>
              <a:t>Скажет: - Повезло.</a:t>
            </a:r>
            <a:br>
              <a:rPr lang="ru-RU" b="1">
                <a:solidFill>
                  <a:srgbClr val="990033"/>
                </a:solidFill>
                <a:latin typeface="Calibri" pitchFamily="34" charset="0"/>
              </a:rPr>
            </a:br>
            <a:r>
              <a:rPr lang="ru-RU" b="1">
                <a:solidFill>
                  <a:srgbClr val="990033"/>
                </a:solidFill>
                <a:latin typeface="Calibri" pitchFamily="34" charset="0"/>
              </a:rPr>
              <a:t>Не понять, не ждавшим им,</a:t>
            </a:r>
            <a:br>
              <a:rPr lang="ru-RU" b="1">
                <a:solidFill>
                  <a:srgbClr val="990033"/>
                </a:solidFill>
                <a:latin typeface="Calibri" pitchFamily="34" charset="0"/>
              </a:rPr>
            </a:br>
            <a:r>
              <a:rPr lang="ru-RU" b="1">
                <a:solidFill>
                  <a:srgbClr val="990033"/>
                </a:solidFill>
                <a:latin typeface="Calibri" pitchFamily="34" charset="0"/>
              </a:rPr>
              <a:t>Как среди огня</a:t>
            </a:r>
            <a:br>
              <a:rPr lang="ru-RU" b="1">
                <a:solidFill>
                  <a:srgbClr val="990033"/>
                </a:solidFill>
                <a:latin typeface="Calibri" pitchFamily="34" charset="0"/>
              </a:rPr>
            </a:br>
            <a:r>
              <a:rPr lang="ru-RU" b="1">
                <a:solidFill>
                  <a:srgbClr val="990033"/>
                </a:solidFill>
                <a:latin typeface="Calibri" pitchFamily="34" charset="0"/>
              </a:rPr>
              <a:t>Ожиданием своим</a:t>
            </a:r>
            <a:br>
              <a:rPr lang="ru-RU" b="1">
                <a:solidFill>
                  <a:srgbClr val="990033"/>
                </a:solidFill>
                <a:latin typeface="Calibri" pitchFamily="34" charset="0"/>
              </a:rPr>
            </a:br>
            <a:r>
              <a:rPr lang="ru-RU" b="1">
                <a:solidFill>
                  <a:srgbClr val="990033"/>
                </a:solidFill>
                <a:latin typeface="Calibri" pitchFamily="34" charset="0"/>
              </a:rPr>
              <a:t>Ты спасла меня.</a:t>
            </a:r>
            <a:br>
              <a:rPr lang="ru-RU" b="1">
                <a:solidFill>
                  <a:srgbClr val="990033"/>
                </a:solidFill>
                <a:latin typeface="Calibri" pitchFamily="34" charset="0"/>
              </a:rPr>
            </a:br>
            <a:r>
              <a:rPr lang="ru-RU" b="1">
                <a:solidFill>
                  <a:srgbClr val="990033"/>
                </a:solidFill>
                <a:latin typeface="Calibri" pitchFamily="34" charset="0"/>
              </a:rPr>
              <a:t>Как я выжил, будем знать</a:t>
            </a:r>
            <a:br>
              <a:rPr lang="ru-RU" b="1">
                <a:solidFill>
                  <a:srgbClr val="990033"/>
                </a:solidFill>
                <a:latin typeface="Calibri" pitchFamily="34" charset="0"/>
              </a:rPr>
            </a:br>
            <a:r>
              <a:rPr lang="ru-RU" b="1">
                <a:solidFill>
                  <a:srgbClr val="990033"/>
                </a:solidFill>
                <a:latin typeface="Calibri" pitchFamily="34" charset="0"/>
              </a:rPr>
              <a:t>Только мы с тобой,-</a:t>
            </a:r>
            <a:br>
              <a:rPr lang="ru-RU" b="1">
                <a:solidFill>
                  <a:srgbClr val="990033"/>
                </a:solidFill>
                <a:latin typeface="Calibri" pitchFamily="34" charset="0"/>
              </a:rPr>
            </a:br>
            <a:r>
              <a:rPr lang="ru-RU" b="1">
                <a:solidFill>
                  <a:srgbClr val="990033"/>
                </a:solidFill>
                <a:latin typeface="Calibri" pitchFamily="34" charset="0"/>
              </a:rPr>
              <a:t>Просто ты умела ждать,</a:t>
            </a:r>
            <a:br>
              <a:rPr lang="ru-RU" b="1">
                <a:solidFill>
                  <a:srgbClr val="990033"/>
                </a:solidFill>
                <a:latin typeface="Calibri" pitchFamily="34" charset="0"/>
              </a:rPr>
            </a:br>
            <a:r>
              <a:rPr lang="ru-RU" b="1">
                <a:solidFill>
                  <a:srgbClr val="990033"/>
                </a:solidFill>
                <a:latin typeface="Calibri" pitchFamily="34" charset="0"/>
              </a:rPr>
              <a:t>Как никто другой. </a:t>
            </a:r>
          </a:p>
        </p:txBody>
      </p:sp>
      <p:pic>
        <p:nvPicPr>
          <p:cNvPr id="1638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38" y="2071688"/>
            <a:ext cx="2476500" cy="352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Булат Шалвович Окуджава</a:t>
            </a:r>
            <a:endParaRPr lang="ru-RU" dirty="0"/>
          </a:p>
        </p:txBody>
      </p:sp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060848"/>
            <a:ext cx="2847975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3995936" y="1628800"/>
            <a:ext cx="4572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483768" y="1196752"/>
            <a:ext cx="46085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/>
              <a:t>1924 - 1997</a:t>
            </a:r>
            <a:endParaRPr lang="ru-RU" sz="2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923928" y="1844824"/>
            <a:ext cx="496855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err="1" smtClean="0"/>
              <a:t>Була́т</a:t>
            </a:r>
            <a:r>
              <a:rPr lang="ru-RU" sz="1600" dirty="0" smtClean="0"/>
              <a:t> </a:t>
            </a:r>
            <a:r>
              <a:rPr lang="ru-RU" sz="1600" dirty="0" err="1" smtClean="0"/>
              <a:t>Ша́лвович</a:t>
            </a:r>
            <a:r>
              <a:rPr lang="ru-RU" sz="1600" dirty="0" smtClean="0"/>
              <a:t> </a:t>
            </a:r>
            <a:r>
              <a:rPr lang="ru-RU" sz="1600" dirty="0" err="1" smtClean="0"/>
              <a:t>Окуджа́ва</a:t>
            </a:r>
            <a:r>
              <a:rPr lang="ru-RU" sz="1600" dirty="0" smtClean="0"/>
              <a:t> (9 мая 1924, Москва — 12 июня 1997, Париж) — советский и российский поэт, композитор, прозаик и сценарист. Автор около двухсот авторских и эстрадных песен, написанных на собственные стихи, один из наиболее ярких представителей жанра авторской песни в 1950-е—1980-е годы.</a:t>
            </a:r>
            <a:endParaRPr lang="ru-RU" sz="16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355976" y="3717032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600" b="1" i="1" dirty="0" smtClean="0">
                <a:solidFill>
                  <a:schemeClr val="accent6">
                    <a:lumMod val="50000"/>
                  </a:schemeClr>
                </a:solidFill>
              </a:rPr>
              <a:t>Ах, война, что ж ты сделала, подлая:</a:t>
            </a:r>
          </a:p>
          <a:p>
            <a:r>
              <a:rPr lang="ru-RU" sz="1600" b="1" i="1" dirty="0" smtClean="0">
                <a:solidFill>
                  <a:schemeClr val="accent6">
                    <a:lumMod val="50000"/>
                  </a:schemeClr>
                </a:solidFill>
              </a:rPr>
              <a:t>стали тихими наши дворы,</a:t>
            </a:r>
          </a:p>
          <a:p>
            <a:r>
              <a:rPr lang="ru-RU" sz="1600" b="1" i="1" dirty="0" smtClean="0">
                <a:solidFill>
                  <a:schemeClr val="accent6">
                    <a:lumMod val="50000"/>
                  </a:schemeClr>
                </a:solidFill>
              </a:rPr>
              <a:t>наши мальчики головы подняли -</a:t>
            </a:r>
          </a:p>
          <a:p>
            <a:r>
              <a:rPr lang="ru-RU" sz="1600" b="1" i="1" dirty="0" smtClean="0">
                <a:solidFill>
                  <a:schemeClr val="accent6">
                    <a:lumMod val="50000"/>
                  </a:schemeClr>
                </a:solidFill>
              </a:rPr>
              <a:t>повзрослели они до поры,</a:t>
            </a:r>
          </a:p>
          <a:p>
            <a:r>
              <a:rPr lang="ru-RU" sz="1600" b="1" i="1" dirty="0" smtClean="0">
                <a:solidFill>
                  <a:schemeClr val="accent6">
                    <a:lumMod val="50000"/>
                  </a:schemeClr>
                </a:solidFill>
              </a:rPr>
              <a:t>на пороге едва помаячили</a:t>
            </a:r>
          </a:p>
          <a:p>
            <a:r>
              <a:rPr lang="ru-RU" sz="1600" b="1" i="1" dirty="0" smtClean="0">
                <a:solidFill>
                  <a:schemeClr val="accent6">
                    <a:lumMod val="50000"/>
                  </a:schemeClr>
                </a:solidFill>
              </a:rPr>
              <a:t>и ушли, за солдатом - солдат...</a:t>
            </a:r>
          </a:p>
          <a:p>
            <a:r>
              <a:rPr lang="ru-RU" sz="1600" b="1" i="1" dirty="0" smtClean="0">
                <a:solidFill>
                  <a:schemeClr val="accent6">
                    <a:lumMod val="50000"/>
                  </a:schemeClr>
                </a:solidFill>
              </a:rPr>
              <a:t>До свидания, мальчики!</a:t>
            </a:r>
          </a:p>
          <a:p>
            <a:r>
              <a:rPr lang="ru-RU" sz="1600" b="1" i="1" dirty="0" smtClean="0">
                <a:solidFill>
                  <a:schemeClr val="accent6">
                    <a:lumMod val="50000"/>
                  </a:schemeClr>
                </a:solidFill>
              </a:rPr>
              <a:t>Мальчики,</a:t>
            </a:r>
          </a:p>
          <a:p>
            <a:r>
              <a:rPr lang="ru-RU" sz="1600" b="1" i="1" dirty="0" smtClean="0">
                <a:solidFill>
                  <a:schemeClr val="accent6">
                    <a:lumMod val="50000"/>
                  </a:schemeClr>
                </a:solidFill>
              </a:rPr>
              <a:t>постарайтесь вернуться назад.</a:t>
            </a:r>
            <a:endParaRPr lang="ru-RU" sz="1600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>
                <a:alpha val="27000"/>
              </a:srgbClr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7" name="Picture 5" descr="image_1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72125" y="4143375"/>
            <a:ext cx="3395663" cy="2547938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</p:spPr>
      </p:pic>
      <p:pic>
        <p:nvPicPr>
          <p:cNvPr id="33795" name="Picture 3" descr="image_2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00375" y="2500313"/>
            <a:ext cx="3500438" cy="2627312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</p:spPr>
      </p:pic>
      <p:pic>
        <p:nvPicPr>
          <p:cNvPr id="33796" name="Picture 4" descr="image_2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75" y="142875"/>
            <a:ext cx="3786188" cy="2486025"/>
          </a:xfrm>
          <a:prstGeom prst="rect">
            <a:avLst/>
          </a:prstGeom>
          <a:noFill/>
          <a:ln w="9525" algn="in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929063" y="285750"/>
            <a:ext cx="6000750" cy="10160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3200" b="1" i="1" dirty="0">
                <a:solidFill>
                  <a:schemeClr val="accent2">
                    <a:lumMod val="50000"/>
                  </a:schemeClr>
                </a:solidFill>
              </a:rPr>
              <a:t>  </a:t>
            </a:r>
            <a:r>
              <a:rPr lang="ru-RU" sz="2800" b="1" i="1" dirty="0">
                <a:solidFill>
                  <a:schemeClr val="accent2">
                    <a:lumMod val="50000"/>
                  </a:schemeClr>
                </a:solidFill>
              </a:rPr>
              <a:t>До свидания, </a:t>
            </a:r>
          </a:p>
          <a:p>
            <a:pPr>
              <a:defRPr/>
            </a:pPr>
            <a:r>
              <a:rPr lang="ru-RU" sz="2800" b="1" i="1" dirty="0">
                <a:solidFill>
                  <a:schemeClr val="accent2">
                    <a:lumMod val="50000"/>
                  </a:schemeClr>
                </a:solidFill>
              </a:rPr>
              <a:t>          мальчики, мальчики…</a:t>
            </a:r>
          </a:p>
        </p:txBody>
      </p:sp>
      <p:sp>
        <p:nvSpPr>
          <p:cNvPr id="17414" name="TextBox 6"/>
          <p:cNvSpPr txBox="1">
            <a:spLocks noChangeArrowheads="1"/>
          </p:cNvSpPr>
          <p:nvPr/>
        </p:nvSpPr>
        <p:spPr bwMode="auto">
          <a:xfrm>
            <a:off x="214313" y="5286375"/>
            <a:ext cx="700087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i="1">
                <a:solidFill>
                  <a:schemeClr val="bg1"/>
                </a:solidFill>
              </a:rPr>
              <a:t>…постарайтесь </a:t>
            </a:r>
          </a:p>
          <a:p>
            <a:r>
              <a:rPr lang="ru-RU" sz="2800" b="1" i="1">
                <a:solidFill>
                  <a:schemeClr val="bg1"/>
                </a:solidFill>
              </a:rPr>
              <a:t>             вернуться </a:t>
            </a:r>
          </a:p>
          <a:p>
            <a:r>
              <a:rPr lang="ru-RU" sz="2800" b="1" i="1">
                <a:solidFill>
                  <a:schemeClr val="bg1"/>
                </a:solidFill>
              </a:rPr>
              <a:t>                          назад!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path path="rect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72488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i="1" dirty="0" smtClean="0"/>
              <a:t>Александр Трифонович Твардовский </a:t>
            </a:r>
            <a:r>
              <a:rPr lang="ru-RU" b="1" dirty="0" smtClean="0"/>
              <a:t>1910 — 1971 </a:t>
            </a:r>
          </a:p>
        </p:txBody>
      </p:sp>
      <p:pic>
        <p:nvPicPr>
          <p:cNvPr id="2150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2286000"/>
            <a:ext cx="2563812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8" name="Прямоугольник 3"/>
          <p:cNvSpPr>
            <a:spLocks noChangeArrowheads="1"/>
          </p:cNvSpPr>
          <p:nvPr/>
        </p:nvSpPr>
        <p:spPr bwMode="auto">
          <a:xfrm>
            <a:off x="2928938" y="2286000"/>
            <a:ext cx="6000750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400" b="1">
                <a:latin typeface="Calibri" pitchFamily="34" charset="0"/>
              </a:rPr>
              <a:t>Я знаю, никакой моей вины</a:t>
            </a:r>
            <a:br>
              <a:rPr lang="ru-RU" sz="2400" b="1">
                <a:latin typeface="Calibri" pitchFamily="34" charset="0"/>
              </a:rPr>
            </a:br>
            <a:r>
              <a:rPr lang="ru-RU" sz="2400" b="1">
                <a:latin typeface="Calibri" pitchFamily="34" charset="0"/>
              </a:rPr>
              <a:t>В том, что другие не пришли с войны,</a:t>
            </a:r>
            <a:br>
              <a:rPr lang="ru-RU" sz="2400" b="1">
                <a:latin typeface="Calibri" pitchFamily="34" charset="0"/>
              </a:rPr>
            </a:br>
            <a:r>
              <a:rPr lang="ru-RU" sz="2400" b="1">
                <a:latin typeface="Calibri" pitchFamily="34" charset="0"/>
              </a:rPr>
              <a:t>В том, что они — кто старше, кто моложе —</a:t>
            </a:r>
            <a:br>
              <a:rPr lang="ru-RU" sz="2400" b="1">
                <a:latin typeface="Calibri" pitchFamily="34" charset="0"/>
              </a:rPr>
            </a:br>
            <a:r>
              <a:rPr lang="ru-RU" sz="2400" b="1">
                <a:latin typeface="Calibri" pitchFamily="34" charset="0"/>
              </a:rPr>
              <a:t>Остались там, и не о том же речь,</a:t>
            </a:r>
          </a:p>
          <a:p>
            <a:r>
              <a:rPr lang="ru-RU" sz="2400" b="1">
                <a:latin typeface="Calibri" pitchFamily="34" charset="0"/>
              </a:rPr>
              <a:t> </a:t>
            </a:r>
          </a:p>
          <a:p>
            <a:r>
              <a:rPr lang="ru-RU" sz="2400" b="1">
                <a:latin typeface="Calibri" pitchFamily="34" charset="0"/>
              </a:rPr>
              <a:t>Что я их мог, но не сумел сберечь, —</a:t>
            </a:r>
            <a:br>
              <a:rPr lang="ru-RU" sz="2400" b="1">
                <a:latin typeface="Calibri" pitchFamily="34" charset="0"/>
              </a:rPr>
            </a:br>
            <a:r>
              <a:rPr lang="ru-RU" sz="2400" b="1">
                <a:latin typeface="Calibri" pitchFamily="34" charset="0"/>
              </a:rPr>
              <a:t>Речь не о том, но все же, все же, все же..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Был трудный бой. Всё нынче, как спросонку,</a:t>
            </a:r>
            <a:br>
              <a:rPr lang="ru-RU" sz="1800" dirty="0" smtClean="0"/>
            </a:br>
            <a:r>
              <a:rPr lang="ru-RU" sz="1800" dirty="0" smtClean="0"/>
              <a:t>И только не могу себе простить:</a:t>
            </a:r>
            <a:br>
              <a:rPr lang="ru-RU" sz="1800" dirty="0" smtClean="0"/>
            </a:br>
            <a:r>
              <a:rPr lang="ru-RU" sz="1800" dirty="0" smtClean="0"/>
              <a:t>Из тысяч лиц узнал бы я мальчонку,</a:t>
            </a:r>
            <a:br>
              <a:rPr lang="ru-RU" sz="1800" dirty="0" smtClean="0"/>
            </a:br>
            <a:r>
              <a:rPr lang="ru-RU" sz="1800" dirty="0" smtClean="0"/>
              <a:t>А как зовут, забыл его спросить.</a:t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 Шёл бой за улицу. Огонь врага был страшен,</a:t>
            </a:r>
            <a:br>
              <a:rPr lang="ru-RU" sz="1800" dirty="0" smtClean="0"/>
            </a:br>
            <a:r>
              <a:rPr lang="ru-RU" sz="1800" dirty="0" smtClean="0"/>
              <a:t>Мы прорывались к площади вперёд.</a:t>
            </a:r>
            <a:br>
              <a:rPr lang="ru-RU" sz="1800" dirty="0" smtClean="0"/>
            </a:br>
            <a:r>
              <a:rPr lang="ru-RU" sz="1800" dirty="0" smtClean="0"/>
              <a:t>А он гвоздит - не выглянуть из башен, -</a:t>
            </a:r>
            <a:br>
              <a:rPr lang="ru-RU" sz="1800" dirty="0" smtClean="0"/>
            </a:br>
            <a:r>
              <a:rPr lang="ru-RU" sz="1800" dirty="0" smtClean="0"/>
              <a:t>И чёрт его поймёт, откуда бьёт. </a:t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Я знаю, где их пушка. Я разведал...</a:t>
            </a:r>
            <a:br>
              <a:rPr lang="ru-RU" sz="1800" dirty="0" smtClean="0"/>
            </a:br>
            <a:r>
              <a:rPr lang="ru-RU" sz="1800" dirty="0" smtClean="0"/>
              <a:t>Я подползал, они вон там, в саду...</a:t>
            </a:r>
            <a:br>
              <a:rPr lang="ru-RU" sz="1800" dirty="0" smtClean="0"/>
            </a:br>
            <a:r>
              <a:rPr lang="ru-RU" sz="1800" dirty="0" smtClean="0"/>
              <a:t>- Да где же, где?.. - А дайте я поеду</a:t>
            </a:r>
            <a:br>
              <a:rPr lang="ru-RU" sz="1800" dirty="0" smtClean="0"/>
            </a:br>
            <a:r>
              <a:rPr lang="ru-RU" sz="1800" dirty="0" smtClean="0"/>
              <a:t>На танке с вами. Прямо приведу.</a:t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Что ж, бой не ждёт. - Влезай сюда, дружище! -</a:t>
            </a:r>
            <a:br>
              <a:rPr lang="ru-RU" sz="1800" dirty="0" smtClean="0"/>
            </a:br>
            <a:r>
              <a:rPr lang="ru-RU" sz="1800" dirty="0" smtClean="0"/>
              <a:t>И вот мы катим к месту вчетвером.</a:t>
            </a:r>
            <a:br>
              <a:rPr lang="ru-RU" sz="1800" dirty="0" smtClean="0"/>
            </a:br>
            <a:r>
              <a:rPr lang="ru-RU" sz="1800" dirty="0" smtClean="0"/>
              <a:t>Стоит парнишка - мины, пули свищут,</a:t>
            </a:r>
            <a:br>
              <a:rPr lang="ru-RU" sz="1800" dirty="0" smtClean="0"/>
            </a:br>
            <a:r>
              <a:rPr lang="ru-RU" sz="1800" dirty="0" smtClean="0"/>
              <a:t>И только рубашонка пузырём.</a:t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endParaRPr lang="ru-RU" sz="1800" dirty="0"/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539552" y="332656"/>
            <a:ext cx="828092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800000"/>
                </a:solidFill>
              </a:rPr>
              <a:t>Стихотворение «Рассказ </a:t>
            </a:r>
            <a:r>
              <a:rPr lang="ru-RU" sz="3200" b="1" dirty="0">
                <a:solidFill>
                  <a:srgbClr val="800000"/>
                </a:solidFill>
              </a:rPr>
              <a:t>танкиста»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FFFFFF"/>
            </a:gs>
            <a:gs pos="16000">
              <a:srgbClr val="1F1F1F"/>
            </a:gs>
            <a:gs pos="17999">
              <a:srgbClr val="FFFFFF"/>
            </a:gs>
            <a:gs pos="42000">
              <a:srgbClr val="636363"/>
            </a:gs>
            <a:gs pos="53000">
              <a:srgbClr val="CFCFCF"/>
            </a:gs>
            <a:gs pos="66000">
              <a:srgbClr val="CFCFCF"/>
            </a:gs>
            <a:gs pos="75999">
              <a:srgbClr val="1F1F1F"/>
            </a:gs>
            <a:gs pos="78999">
              <a:srgbClr val="FFFFFF"/>
            </a:gs>
            <a:gs pos="100000">
              <a:srgbClr val="7F7F7F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38250" y="1176338"/>
            <a:ext cx="6667500" cy="450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200"/>
            </a:gs>
            <a:gs pos="17999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1"/>
          <p:cNvSpPr>
            <a:spLocks noChangeArrowheads="1"/>
          </p:cNvSpPr>
          <p:nvPr/>
        </p:nvSpPr>
        <p:spPr bwMode="auto">
          <a:xfrm>
            <a:off x="251520" y="1484784"/>
            <a:ext cx="7456313" cy="3554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bIns="0" anchor="ctr">
            <a:spAutoFit/>
          </a:bodyPr>
          <a:lstStyle/>
          <a:p>
            <a:r>
              <a:rPr lang="ru-RU" sz="2800" b="1" dirty="0">
                <a:cs typeface="Times New Roman" pitchFamily="18" charset="0"/>
              </a:rPr>
              <a:t>Вспомним всех поименно,</a:t>
            </a:r>
          </a:p>
          <a:p>
            <a:pPr eaLnBrk="0" hangingPunct="0"/>
            <a:r>
              <a:rPr lang="ru-RU" sz="2800" b="1" dirty="0">
                <a:cs typeface="Times New Roman" pitchFamily="18" charset="0"/>
              </a:rPr>
              <a:t>Горем</a:t>
            </a:r>
            <a:endParaRPr lang="ru-RU" sz="2800" b="1" dirty="0"/>
          </a:p>
          <a:p>
            <a:pPr eaLnBrk="0" hangingPunct="0"/>
            <a:r>
              <a:rPr lang="ru-RU" sz="2800" b="1" dirty="0">
                <a:cs typeface="Times New Roman" pitchFamily="18" charset="0"/>
              </a:rPr>
              <a:t>           вспомним</a:t>
            </a:r>
            <a:endParaRPr lang="ru-RU" sz="2800" b="1" dirty="0"/>
          </a:p>
          <a:p>
            <a:pPr eaLnBrk="0" hangingPunct="0"/>
            <a:r>
              <a:rPr lang="ru-RU" sz="2800" b="1" dirty="0">
                <a:cs typeface="Times New Roman" pitchFamily="18" charset="0"/>
              </a:rPr>
              <a:t>                            своим…</a:t>
            </a:r>
            <a:endParaRPr lang="ru-RU" sz="2800" b="1" dirty="0"/>
          </a:p>
          <a:p>
            <a:pPr eaLnBrk="0" hangingPunct="0"/>
            <a:r>
              <a:rPr lang="ru-RU" sz="2800" b="1" dirty="0">
                <a:cs typeface="Times New Roman" pitchFamily="18" charset="0"/>
              </a:rPr>
              <a:t>Это нужно –</a:t>
            </a:r>
            <a:endParaRPr lang="ru-RU" sz="2800" b="1" dirty="0"/>
          </a:p>
          <a:p>
            <a:pPr eaLnBrk="0" hangingPunct="0"/>
            <a:r>
              <a:rPr lang="ru-RU" sz="2800" b="1" dirty="0">
                <a:cs typeface="Times New Roman" pitchFamily="18" charset="0"/>
              </a:rPr>
              <a:t>Не мертвым!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Это надо – живым!</a:t>
            </a:r>
          </a:p>
          <a:p>
            <a:pPr eaLnBrk="0" hangingPunct="0"/>
            <a:endParaRPr lang="ru-RU" sz="3200" dirty="0"/>
          </a:p>
        </p:txBody>
      </p:sp>
      <p:sp>
        <p:nvSpPr>
          <p:cNvPr id="25604" name="Прямоугольник 3"/>
          <p:cNvSpPr>
            <a:spLocks noChangeArrowheads="1"/>
          </p:cNvSpPr>
          <p:nvPr/>
        </p:nvSpPr>
        <p:spPr bwMode="auto">
          <a:xfrm>
            <a:off x="3143250" y="5786438"/>
            <a:ext cx="60007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rgbClr val="990033"/>
                </a:solidFill>
                <a:latin typeface="Calibri" pitchFamily="34" charset="0"/>
              </a:rPr>
              <a:t>Строки из поэмы «Реквием» (1962г.)  Р. Рождественского </a:t>
            </a:r>
          </a:p>
        </p:txBody>
      </p:sp>
      <p:pic>
        <p:nvPicPr>
          <p:cNvPr id="25605" name="Picture 5" descr="&#10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1772816"/>
            <a:ext cx="3455988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661</TotalTime>
  <Words>413</Words>
  <Application>Microsoft Office PowerPoint</Application>
  <PresentationFormat>Экран (4:3)</PresentationFormat>
  <Paragraphs>65</Paragraphs>
  <Slides>13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7" baseType="lpstr">
      <vt:lpstr>Arial</vt:lpstr>
      <vt:lpstr>Calibri</vt:lpstr>
      <vt:lpstr>Times New Roman</vt:lpstr>
      <vt:lpstr>Тема Office</vt:lpstr>
      <vt:lpstr> ВЕЛИКАЯ Отечественная война </vt:lpstr>
      <vt:lpstr>Степан Щипачев</vt:lpstr>
      <vt:lpstr>Друнина Юлия Владимировна</vt:lpstr>
      <vt:lpstr>Слайд 4</vt:lpstr>
      <vt:lpstr>Слайд 5</vt:lpstr>
      <vt:lpstr>Константин Михайлович Симонов (1915-1979) </vt:lpstr>
      <vt:lpstr>Стихотворение Константина Симонова «Жди меня»</vt:lpstr>
      <vt:lpstr>Булат Шалвович Окуджава</vt:lpstr>
      <vt:lpstr>Слайд 9</vt:lpstr>
      <vt:lpstr>Александр Трифонович Твардовский 1910 — 1971 </vt:lpstr>
      <vt:lpstr>                        Был трудный бой. Всё нынче, как спросонку, И только не могу себе простить: Из тысяч лиц узнал бы я мальчонку, А как зовут, забыл его спросить.   Шёл бой за улицу. Огонь врага был страшен, Мы прорывались к площади вперёд. А он гвоздит - не выглянуть из башен, - И чёрт его поймёт, откуда бьёт.   Я знаю, где их пушка. Я разведал... Я подползал, они вон там, в саду... - Да где же, где?.. - А дайте я поеду На танке с вами. Прямо приведу.  Что ж, бой не ждёт. - Влезай сюда, дружище! - И вот мы катим к месту вчетвером. Стоит парнишка - мины, пули свищут, И только рубашонка пузырём.  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Урок-концерт, посвященный победе русского народа в Великой Отечественной войне.</dc:title>
  <dc:creator>Надежда</dc:creator>
  <cp:lastModifiedBy>ALEX</cp:lastModifiedBy>
  <cp:revision>70</cp:revision>
  <dcterms:created xsi:type="dcterms:W3CDTF">2009-05-02T13:47:39Z</dcterms:created>
  <dcterms:modified xsi:type="dcterms:W3CDTF">2010-06-30T07:18:39Z</dcterms:modified>
</cp:coreProperties>
</file>